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29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9900CC"/>
    <a:srgbClr val="0033CC"/>
    <a:srgbClr val="0066FF"/>
    <a:srgbClr val="006699"/>
    <a:srgbClr val="6600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13" Type="http://schemas.openxmlformats.org/officeDocument/2006/relationships/oleObject" Target="../embeddings/oleObject4.bin"/><Relationship Id="rId3" Type="http://schemas.openxmlformats.org/officeDocument/2006/relationships/image" Target="../media/image7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9.png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3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599371"/>
            <a:ext cx="7886728" cy="1829761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>                           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       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6.6    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模拟频域频带变换</a:t>
            </a: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endParaRPr lang="zh-CN" alt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223858"/>
            <a:ext cx="7609776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四、从归一化模拟低通滤波器到</a:t>
            </a:r>
            <a:r>
              <a:rPr lang="zh-CN" altLang="en-US" sz="2400" b="1" dirty="0">
                <a:solidFill>
                  <a:srgbClr val="FF0000"/>
                </a:solidFill>
              </a:rPr>
              <a:t>模拟带阻</a:t>
            </a:r>
            <a:r>
              <a:rPr lang="zh-CN" altLang="en-US" sz="2400" b="1" dirty="0"/>
              <a:t>滤波器的变换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950913" y="852488"/>
            <a:ext cx="4825360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从归一化低通到带阻的变换关系为</a:t>
            </a:r>
          </a:p>
        </p:txBody>
      </p:sp>
      <p:pic>
        <p:nvPicPr>
          <p:cNvPr id="4" name="Picture 6" descr="image0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8538" y="1893908"/>
            <a:ext cx="3881437" cy="98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image0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6950" y="3189308"/>
            <a:ext cx="41767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211261" y="4356122"/>
            <a:ext cx="880369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其中 </a:t>
            </a:r>
          </a:p>
        </p:txBody>
      </p:sp>
      <p:pic>
        <p:nvPicPr>
          <p:cNvPr id="7" name="Picture 9" descr="image02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54275" y="4857760"/>
            <a:ext cx="21590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image02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25713" y="5794385"/>
            <a:ext cx="21177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204788"/>
            <a:ext cx="5917004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    </a:t>
            </a:r>
            <a:r>
              <a:rPr lang="en-US" altLang="zh-CN" sz="2400" b="1" i="1" dirty="0" smtClean="0"/>
              <a:t>Ω</a:t>
            </a:r>
            <a:r>
              <a:rPr lang="en-US" altLang="zh-CN" sz="2400" b="1" i="1" baseline="-25000" dirty="0" smtClean="0"/>
              <a:t>st</a:t>
            </a:r>
            <a:r>
              <a:rPr lang="en-US" altLang="zh-CN" sz="2400" b="1" baseline="-25000" dirty="0" smtClean="0"/>
              <a:t>0</a:t>
            </a:r>
            <a:r>
              <a:rPr lang="zh-CN" altLang="en-US" sz="2400" b="1" dirty="0" smtClean="0"/>
              <a:t>是</a:t>
            </a:r>
            <a:r>
              <a:rPr lang="zh-CN" altLang="en-US" sz="2400" b="1" dirty="0"/>
              <a:t>带阻滤波器的阻带几何中心频率，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</a:t>
            </a:r>
            <a:r>
              <a:rPr lang="zh-CN" altLang="en-US" sz="2400" b="1" dirty="0" smtClean="0"/>
              <a:t>   </a:t>
            </a:r>
            <a:r>
              <a:rPr lang="en-US" altLang="zh-CN" sz="2400" b="1" i="1" dirty="0" smtClean="0"/>
              <a:t>Ω</a:t>
            </a:r>
            <a:r>
              <a:rPr lang="en-US" altLang="zh-CN" sz="2400" b="1" i="1" baseline="-25000" dirty="0" smtClean="0"/>
              <a:t>st</a:t>
            </a:r>
            <a:r>
              <a:rPr lang="en-US" altLang="zh-CN" sz="2400" b="1" baseline="-25000" dirty="0" smtClean="0"/>
              <a:t>2</a:t>
            </a:r>
            <a:r>
              <a:rPr lang="zh-CN" altLang="en-US" sz="2400" b="1" dirty="0" smtClean="0"/>
              <a:t> </a:t>
            </a:r>
            <a:r>
              <a:rPr lang="zh-CN" altLang="en-US" sz="2400" b="1" i="1" dirty="0" smtClean="0"/>
              <a:t>、</a:t>
            </a:r>
            <a:r>
              <a:rPr lang="en-US" altLang="zh-CN" sz="2400" b="1" i="1" dirty="0" smtClean="0"/>
              <a:t>Ω</a:t>
            </a:r>
            <a:r>
              <a:rPr lang="en-US" altLang="zh-CN" sz="2400" b="1" i="1" baseline="-25000" dirty="0" smtClean="0"/>
              <a:t>st</a:t>
            </a:r>
            <a:r>
              <a:rPr lang="en-US" altLang="zh-CN" sz="2400" b="1" baseline="-25000" dirty="0" smtClean="0"/>
              <a:t>1</a:t>
            </a:r>
            <a:r>
              <a:rPr lang="zh-CN" altLang="en-US" sz="2400" b="1" dirty="0" smtClean="0"/>
              <a:t> 分别</a:t>
            </a:r>
            <a:r>
              <a:rPr lang="zh-CN" altLang="en-US" sz="2400" b="1" dirty="0"/>
              <a:t>为阻带上、下截止频率，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</a:t>
            </a:r>
            <a:r>
              <a:rPr lang="zh-CN" altLang="en-US" sz="2400" b="1" dirty="0" smtClean="0"/>
              <a:t>   </a:t>
            </a:r>
            <a:r>
              <a:rPr lang="en-US" altLang="zh-CN" sz="2400" b="1" i="1" dirty="0" err="1" smtClean="0"/>
              <a:t>B</a:t>
            </a:r>
            <a:r>
              <a:rPr lang="en-US" altLang="zh-CN" sz="2400" b="1" i="1" baseline="-25000" dirty="0" err="1" smtClean="0"/>
              <a:t>s</a:t>
            </a:r>
            <a:r>
              <a:rPr lang="zh-CN" altLang="en-US" sz="2400" b="1" dirty="0" smtClean="0"/>
              <a:t>是</a:t>
            </a:r>
            <a:r>
              <a:rPr lang="zh-CN" altLang="en-US" sz="2400" b="1" dirty="0"/>
              <a:t>带阻滤波器的阻带宽度。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</a:t>
            </a:r>
            <a:r>
              <a:rPr lang="zh-CN" altLang="en-US" sz="2400" b="1" dirty="0" smtClean="0"/>
              <a:t>       </a:t>
            </a:r>
            <a:r>
              <a:rPr lang="zh-CN" altLang="en-US" sz="2400" b="1" dirty="0"/>
              <a:t>可用              来求解。</a:t>
            </a:r>
          </a:p>
        </p:txBody>
      </p:sp>
      <p:pic>
        <p:nvPicPr>
          <p:cNvPr id="7" name="Picture 9" descr="image03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1989138"/>
            <a:ext cx="47942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image03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9613" y="1989138"/>
            <a:ext cx="858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 descr="E:\DSP程佩青课件\064937-01 数字信号处理教程（第四版）(经典版) 40571-9\CTP\TU\7t16a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4810" y="2544653"/>
            <a:ext cx="4522809" cy="3598991"/>
          </a:xfrm>
          <a:prstGeom prst="rect">
            <a:avLst/>
          </a:prstGeom>
          <a:noFill/>
        </p:spPr>
      </p:pic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539750" y="5300663"/>
            <a:ext cx="4592924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</a:rPr>
              <a:t>模拟低通到模拟带阻的频率变换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395567"/>
            <a:ext cx="391806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990033"/>
                </a:solidFill>
              </a:rPr>
              <a:t>表</a:t>
            </a:r>
            <a:r>
              <a:rPr lang="en-US" altLang="zh-CN" sz="2400" b="1" dirty="0">
                <a:solidFill>
                  <a:srgbClr val="990033"/>
                </a:solidFill>
              </a:rPr>
              <a:t>6.8  </a:t>
            </a:r>
            <a:r>
              <a:rPr lang="en-US" altLang="zh-CN" sz="2400" b="1" dirty="0" smtClean="0">
                <a:solidFill>
                  <a:srgbClr val="990033"/>
                </a:solidFill>
              </a:rPr>
              <a:t>  </a:t>
            </a:r>
            <a:r>
              <a:rPr lang="zh-CN" altLang="en-US" sz="2400" b="1" dirty="0" smtClean="0">
                <a:solidFill>
                  <a:srgbClr val="990033"/>
                </a:solidFill>
              </a:rPr>
              <a:t>模拟</a:t>
            </a:r>
            <a:r>
              <a:rPr lang="en-US" altLang="zh-CN" sz="2400" b="1" dirty="0">
                <a:solidFill>
                  <a:srgbClr val="990033"/>
                </a:solidFill>
              </a:rPr>
              <a:t>-</a:t>
            </a:r>
            <a:r>
              <a:rPr lang="zh-CN" altLang="en-US" sz="2400" b="1" dirty="0" smtClean="0">
                <a:solidFill>
                  <a:srgbClr val="990033"/>
                </a:solidFill>
              </a:rPr>
              <a:t>模拟  频带</a:t>
            </a:r>
            <a:r>
              <a:rPr lang="zh-CN" altLang="en-US" sz="2400" b="1" dirty="0">
                <a:solidFill>
                  <a:srgbClr val="990033"/>
                </a:solidFill>
              </a:rPr>
              <a:t>变换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17" y="842790"/>
            <a:ext cx="8424159" cy="5178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00034" y="642918"/>
            <a:ext cx="7353295" cy="45243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6.8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设计一个模拟带通滤波器，分别采用巴特沃思型及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切贝雪夫</a:t>
            </a:r>
            <a:r>
              <a:rPr lang="en-US" altLang="zh-CN" sz="2400" b="1" dirty="0" smtClean="0"/>
              <a:t>Ⅰ</a:t>
            </a:r>
            <a:r>
              <a:rPr lang="zh-CN" altLang="en-US" sz="2400" b="1" dirty="0" smtClean="0"/>
              <a:t>型。给定指标为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①通带： 通带下截止频率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p</a:t>
            </a:r>
            <a:r>
              <a:rPr lang="en-US" altLang="zh-CN" sz="2400" b="1" baseline="-25000" dirty="0" smtClean="0"/>
              <a:t>1</a:t>
            </a:r>
            <a:r>
              <a:rPr lang="en-US" altLang="zh-CN" sz="2400" b="1" dirty="0" smtClean="0"/>
              <a:t>=200Hz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通带上截止频率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p</a:t>
            </a:r>
            <a:r>
              <a:rPr lang="en-US" altLang="zh-CN" sz="2400" b="1" baseline="-25000" dirty="0" smtClean="0"/>
              <a:t>2</a:t>
            </a:r>
            <a:r>
              <a:rPr lang="en-US" altLang="zh-CN" sz="2400" b="1" dirty="0" smtClean="0"/>
              <a:t>=300Hz</a:t>
            </a:r>
            <a:r>
              <a:rPr lang="zh-CN" altLang="en-US" sz="2400" b="1" dirty="0" smtClean="0"/>
              <a:t>，通带边沿衰减</a:t>
            </a:r>
            <a:r>
              <a:rPr lang="en-US" altLang="zh-CN" sz="2400" b="1" i="1" dirty="0" err="1" smtClean="0"/>
              <a:t>R</a:t>
            </a:r>
            <a:r>
              <a:rPr lang="en-US" altLang="zh-CN" sz="2400" b="1" i="1" baseline="-25000" dirty="0" err="1" smtClean="0"/>
              <a:t>p</a:t>
            </a:r>
            <a:r>
              <a:rPr lang="en-US" altLang="zh-CN" sz="2400" b="1" dirty="0" smtClean="0"/>
              <a:t>=2dB</a:t>
            </a:r>
            <a:r>
              <a:rPr lang="zh-CN" altLang="en-US" sz="2400" b="1" dirty="0" smtClean="0"/>
              <a:t>；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②阻带： 下阻带截止频率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st</a:t>
            </a:r>
            <a:r>
              <a:rPr lang="en-US" altLang="zh-CN" sz="2400" b="1" baseline="-25000" dirty="0" smtClean="0"/>
              <a:t>1</a:t>
            </a:r>
            <a:r>
              <a:rPr lang="en-US" altLang="zh-CN" sz="2400" b="1" dirty="0" smtClean="0"/>
              <a:t>=100Hz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上阻带截止频率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st</a:t>
            </a:r>
            <a:r>
              <a:rPr lang="en-US" altLang="zh-CN" sz="2400" b="1" baseline="-25000" dirty="0" smtClean="0"/>
              <a:t>2</a:t>
            </a:r>
            <a:r>
              <a:rPr lang="en-US" altLang="zh-CN" sz="2400" b="1" dirty="0" smtClean="0"/>
              <a:t>=400Hz</a:t>
            </a:r>
            <a:r>
              <a:rPr lang="zh-CN" altLang="en-US" sz="2400" b="1" dirty="0" smtClean="0"/>
              <a:t>，阻带最小衰减</a:t>
            </a:r>
            <a:r>
              <a:rPr lang="en-US" altLang="zh-CN" sz="2400" b="1" i="1" dirty="0" smtClean="0"/>
              <a:t>A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dirty="0" smtClean="0"/>
              <a:t>=20dB</a:t>
            </a:r>
            <a:r>
              <a:rPr lang="zh-CN" altLang="en-US" sz="2400" b="1" dirty="0" smtClean="0"/>
              <a:t>。</a:t>
            </a:r>
          </a:p>
          <a:p>
            <a:pPr>
              <a:lnSpc>
                <a:spcPct val="150000"/>
              </a:lnSpc>
            </a:pP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642910" y="714356"/>
            <a:ext cx="6991016" cy="3416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smtClean="0"/>
              <a:t>6.9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设计一个模拟巴特沃思带阻滤波器，其技术指标为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p</a:t>
            </a:r>
            <a:r>
              <a:rPr lang="en-US" altLang="zh-CN" sz="2400" b="1" baseline="-25000" dirty="0" smtClean="0"/>
              <a:t>1</a:t>
            </a:r>
            <a:r>
              <a:rPr lang="en-US" altLang="zh-CN" sz="2400" b="1" dirty="0" smtClean="0"/>
              <a:t>=200Hz,   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st</a:t>
            </a:r>
            <a:r>
              <a:rPr lang="en-US" altLang="zh-CN" sz="2400" b="1" baseline="-25000" dirty="0" smtClean="0"/>
              <a:t>1</a:t>
            </a:r>
            <a:r>
              <a:rPr lang="en-US" altLang="zh-CN" sz="2400" b="1" dirty="0" smtClean="0"/>
              <a:t>=500Hz,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st</a:t>
            </a:r>
            <a:r>
              <a:rPr lang="en-US" altLang="zh-CN" sz="2400" b="1" baseline="-25000" dirty="0" smtClean="0"/>
              <a:t>2</a:t>
            </a:r>
            <a:r>
              <a:rPr lang="en-US" altLang="zh-CN" sz="2400" b="1" dirty="0" smtClean="0"/>
              <a:t>=700Hz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p</a:t>
            </a:r>
            <a:r>
              <a:rPr lang="en-US" altLang="zh-CN" sz="2400" b="1" baseline="-25000" dirty="0" smtClean="0"/>
              <a:t>2</a:t>
            </a:r>
            <a:r>
              <a:rPr lang="en-US" altLang="zh-CN" sz="2400" b="1" dirty="0" smtClean="0"/>
              <a:t>=900Hz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 err="1" smtClean="0"/>
              <a:t>R</a:t>
            </a:r>
            <a:r>
              <a:rPr lang="en-US" altLang="zh-CN" sz="2400" b="1" i="1" baseline="-25000" dirty="0" err="1" smtClean="0"/>
              <a:t>p</a:t>
            </a:r>
            <a:r>
              <a:rPr lang="en-US" altLang="zh-CN" sz="2400" b="1" dirty="0" smtClean="0"/>
              <a:t>=2dB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A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dirty="0" smtClean="0"/>
              <a:t>=20dB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42976" y="785794"/>
            <a:ext cx="72866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模拟频域频带变换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      ——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用归一化模拟低通滤波器转换成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6600"/>
                </a:solidFill>
              </a:rPr>
              <a:t>                          模拟低通、高通、带通、带阻滤波器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6600"/>
                </a:solidFill>
              </a:rPr>
              <a:t>的频带变换法。 </a:t>
            </a:r>
            <a:endParaRPr lang="zh-CN" altLang="en-US" sz="2400" b="1" dirty="0">
              <a:solidFill>
                <a:srgbClr val="0066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24"/>
          <p:cNvSpPr txBox="1">
            <a:spLocks noChangeArrowheads="1"/>
          </p:cNvSpPr>
          <p:nvPr/>
        </p:nvSpPr>
        <p:spPr bwMode="auto">
          <a:xfrm>
            <a:off x="376238" y="538175"/>
            <a:ext cx="8422498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设</a:t>
            </a:r>
            <a:r>
              <a:rPr lang="zh-CN" altLang="en-US" sz="2400" b="1" dirty="0" smtClean="0"/>
              <a:t>归一化           模拟</a:t>
            </a:r>
            <a:r>
              <a:rPr lang="zh-CN" altLang="en-US" sz="2400" b="1" dirty="0"/>
              <a:t>低通滤波器的系统函数</a:t>
            </a:r>
            <a:r>
              <a:rPr lang="zh-CN" altLang="en-US" sz="2400" b="1" dirty="0" smtClean="0"/>
              <a:t>为      ，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频率响应为              ，变换后的模拟各类滤波器的系统函数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为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，频率响应为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</a:t>
            </a:r>
            <a:r>
              <a:rPr lang="en-US" altLang="zh-CN" sz="2400" b="1" dirty="0"/>
              <a:t>(</a:t>
            </a:r>
            <a:r>
              <a:rPr lang="en-US" altLang="zh-CN" sz="2400" b="1" dirty="0" err="1"/>
              <a:t>j</a:t>
            </a:r>
            <a:r>
              <a:rPr lang="en-US" altLang="zh-CN" sz="2400" b="1" i="1" dirty="0" err="1"/>
              <a:t>Ω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，</a:t>
            </a:r>
            <a:r>
              <a:rPr lang="zh-CN" altLang="en-US" sz="2400" b="1" dirty="0" smtClean="0"/>
              <a:t>从     平面</a:t>
            </a:r>
            <a:r>
              <a:rPr lang="zh-CN" altLang="en-US" sz="2400" b="1" dirty="0"/>
              <a:t>到</a:t>
            </a:r>
            <a:r>
              <a:rPr lang="en-US" altLang="zh-CN" sz="2400" b="1" i="1" dirty="0"/>
              <a:t>s</a:t>
            </a:r>
            <a:r>
              <a:rPr lang="zh-CN" altLang="en-US" sz="2400" b="1" dirty="0"/>
              <a:t>平面间的变换函数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以及</a:t>
            </a:r>
            <a:r>
              <a:rPr lang="zh-CN" altLang="en-US" sz="2400" b="1" dirty="0" smtClean="0"/>
              <a:t>从    到</a:t>
            </a:r>
            <a:r>
              <a:rPr lang="en-US" altLang="zh-CN" sz="2400" b="1" i="1" dirty="0"/>
              <a:t>Ω</a:t>
            </a:r>
            <a:r>
              <a:rPr lang="zh-CN" altLang="en-US" sz="2400" b="1" dirty="0"/>
              <a:t>的变换函数为</a:t>
            </a:r>
          </a:p>
        </p:txBody>
      </p:sp>
      <p:pic>
        <p:nvPicPr>
          <p:cNvPr id="6" name="Picture 1028" descr="image00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9975" y="3179776"/>
            <a:ext cx="1020763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29" descr="image00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1638" y="3108339"/>
            <a:ext cx="1368425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30" descr="image00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95539" y="4044964"/>
            <a:ext cx="4276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31" descr="image00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5984" y="4837126"/>
            <a:ext cx="290830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61322"/>
              </p:ext>
            </p:extLst>
          </p:nvPr>
        </p:nvGraphicFramePr>
        <p:xfrm>
          <a:off x="1669961" y="622312"/>
          <a:ext cx="89464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7" imgW="406080" imgH="228600" progId="Equation.DSMT4">
                  <p:embed/>
                </p:oleObj>
              </mc:Choice>
              <mc:Fallback>
                <p:oleObj name="Equation" r:id="rId7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69961" y="622312"/>
                        <a:ext cx="894645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0303375"/>
              </p:ext>
            </p:extLst>
          </p:nvPr>
        </p:nvGraphicFramePr>
        <p:xfrm>
          <a:off x="6572264" y="692696"/>
          <a:ext cx="303992" cy="574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9" imgW="114120" imgH="215640" progId="Equation.DSMT4">
                  <p:embed/>
                </p:oleObj>
              </mc:Choice>
              <mc:Fallback>
                <p:oleObj name="Equation" r:id="rId9" imgW="11412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72264" y="692696"/>
                        <a:ext cx="303992" cy="574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621729"/>
              </p:ext>
            </p:extLst>
          </p:nvPr>
        </p:nvGraphicFramePr>
        <p:xfrm>
          <a:off x="2039938" y="1268413"/>
          <a:ext cx="1030287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11" imgW="583920" imgH="253800" progId="Equation.DSMT4">
                  <p:embed/>
                </p:oleObj>
              </mc:Choice>
              <mc:Fallback>
                <p:oleObj name="Equation" r:id="rId11" imgW="583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39938" y="1268413"/>
                        <a:ext cx="1030287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081930"/>
              </p:ext>
            </p:extLst>
          </p:nvPr>
        </p:nvGraphicFramePr>
        <p:xfrm>
          <a:off x="4751834" y="1692337"/>
          <a:ext cx="288031" cy="544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13" imgW="114120" imgH="215640" progId="Equation.DSMT4">
                  <p:embed/>
                </p:oleObj>
              </mc:Choice>
              <mc:Fallback>
                <p:oleObj name="Equation" r:id="rId13" imgW="11412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751834" y="1692337"/>
                        <a:ext cx="288031" cy="544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752314"/>
              </p:ext>
            </p:extLst>
          </p:nvPr>
        </p:nvGraphicFramePr>
        <p:xfrm>
          <a:off x="1403648" y="2348880"/>
          <a:ext cx="309404" cy="353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15" imgW="177480" imgH="203040" progId="Equation.DSMT4">
                  <p:embed/>
                </p:oleObj>
              </mc:Choice>
              <mc:Fallback>
                <p:oleObj name="Equation" r:id="rId15" imgW="177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403648" y="2348880"/>
                        <a:ext cx="309404" cy="353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349266"/>
            <a:ext cx="8845691" cy="3416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对变换的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要求：</a:t>
            </a:r>
            <a:endParaRPr lang="zh-CN" altLang="en-US" sz="24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①变换函数</a:t>
            </a:r>
            <a:r>
              <a:rPr lang="en-US" altLang="zh-CN" sz="2400" b="1" i="1" dirty="0"/>
              <a:t>G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是</a:t>
            </a:r>
            <a:r>
              <a:rPr lang="zh-CN" altLang="en-US" sz="2400" b="1" dirty="0">
                <a:solidFill>
                  <a:srgbClr val="0033CC"/>
                </a:solidFill>
              </a:rPr>
              <a:t>有理函数</a:t>
            </a:r>
            <a:r>
              <a:rPr lang="zh-CN" altLang="en-US" sz="2400" b="1" dirty="0"/>
              <a:t>；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②要求变换前后滤波器都是</a:t>
            </a:r>
            <a:r>
              <a:rPr lang="zh-CN" altLang="en-US" sz="2400" b="1" dirty="0">
                <a:solidFill>
                  <a:srgbClr val="0033CC"/>
                </a:solidFill>
              </a:rPr>
              <a:t>稳定</a:t>
            </a:r>
            <a:r>
              <a:rPr lang="zh-CN" altLang="en-US" sz="2400" b="1" dirty="0"/>
              <a:t>的，即</a:t>
            </a:r>
            <a:r>
              <a:rPr lang="zh-CN" altLang="en-US" sz="2400" b="1" smtClean="0"/>
              <a:t>要求    </a:t>
            </a:r>
            <a:r>
              <a:rPr lang="zh-CN" altLang="en-US" sz="2400" b="1"/>
              <a:t>平面</a:t>
            </a:r>
            <a:r>
              <a:rPr lang="zh-CN" altLang="en-US" sz="2400" b="1" smtClean="0"/>
              <a:t>的</a:t>
            </a:r>
            <a:r>
              <a:rPr lang="zh-CN" altLang="en-US" sz="2400" b="1" dirty="0"/>
              <a:t>左半平面、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虚轴、右半平面分别映射（转换）成</a:t>
            </a:r>
            <a:r>
              <a:rPr lang="en-US" altLang="zh-CN" sz="2400" b="1" i="1" dirty="0"/>
              <a:t>s</a:t>
            </a:r>
            <a:r>
              <a:rPr lang="zh-CN" altLang="en-US" sz="2400" b="1" dirty="0"/>
              <a:t>平面的左半平面、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虚轴、右半平面；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③对所有</a:t>
            </a:r>
            <a:r>
              <a:rPr lang="en-US" altLang="zh-CN" sz="2400" b="1" i="1" dirty="0"/>
              <a:t>Ω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 smtClean="0"/>
              <a:t> G</a:t>
            </a:r>
            <a:r>
              <a:rPr lang="en-US" altLang="zh-CN" sz="2400" b="1" dirty="0" smtClean="0"/>
              <a:t>(</a:t>
            </a:r>
            <a:r>
              <a:rPr lang="en-US" altLang="zh-CN" sz="2400" b="1" dirty="0" err="1" smtClean="0"/>
              <a:t>j</a:t>
            </a:r>
            <a:r>
              <a:rPr lang="en-US" altLang="zh-CN" sz="2400" b="1" i="1" dirty="0" err="1" smtClean="0"/>
              <a:t>Ω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必须</a:t>
            </a:r>
            <a:r>
              <a:rPr lang="zh-CN" altLang="en-US" sz="2400" b="1" dirty="0"/>
              <a:t>是</a:t>
            </a:r>
            <a:r>
              <a:rPr lang="zh-CN" altLang="en-US" sz="2400" b="1" dirty="0">
                <a:solidFill>
                  <a:srgbClr val="0033CC"/>
                </a:solidFill>
              </a:rPr>
              <a:t>纯虚数</a:t>
            </a:r>
            <a:r>
              <a:rPr lang="zh-CN" altLang="en-US" sz="2400" b="1" dirty="0"/>
              <a:t>，即满足：</a:t>
            </a:r>
          </a:p>
        </p:txBody>
      </p:sp>
      <p:pic>
        <p:nvPicPr>
          <p:cNvPr id="4" name="Picture 6" descr="image00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84438" y="3890979"/>
            <a:ext cx="165735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35013" y="4599004"/>
            <a:ext cx="7300396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但是由于变换后频率响应的不同，</a:t>
            </a:r>
            <a:r>
              <a:rPr lang="zh-CN" altLang="en-US" sz="2400" b="1" dirty="0">
                <a:solidFill>
                  <a:srgbClr val="006600"/>
                </a:solidFill>
              </a:rPr>
              <a:t>频率变换并不一定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6600"/>
                </a:solidFill>
              </a:rPr>
              <a:t>是一对一的映射关系。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79688"/>
              </p:ext>
            </p:extLst>
          </p:nvPr>
        </p:nvGraphicFramePr>
        <p:xfrm>
          <a:off x="6372200" y="1504472"/>
          <a:ext cx="288925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4" imgW="114120" imgH="215640" progId="Equation.DSMT4">
                  <p:embed/>
                </p:oleObj>
              </mc:Choice>
              <mc:Fallback>
                <p:oleObj name="Equation" r:id="rId4" imgW="114120" imgH="21564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00" y="1504472"/>
                        <a:ext cx="288925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401640"/>
            <a:ext cx="7686720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一、从</a:t>
            </a:r>
            <a:r>
              <a:rPr lang="zh-CN" altLang="en-US" sz="2400" b="1" dirty="0">
                <a:solidFill>
                  <a:srgbClr val="006600"/>
                </a:solidFill>
              </a:rPr>
              <a:t>归一化模拟低通滤波器到模拟低通滤波器</a:t>
            </a:r>
            <a:r>
              <a:rPr lang="zh-CN" altLang="en-US" sz="2400" b="1" dirty="0"/>
              <a:t>的变换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950913" y="1138240"/>
            <a:ext cx="4825360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从归一化低通到低通的变换关系为</a:t>
            </a:r>
          </a:p>
        </p:txBody>
      </p:sp>
      <p:pic>
        <p:nvPicPr>
          <p:cNvPr id="4" name="Picture 6" descr="image0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29052" y="1968504"/>
            <a:ext cx="90805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image0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29052" y="3119441"/>
            <a:ext cx="1028700" cy="88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9113" y="467005"/>
            <a:ext cx="457048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6600"/>
                </a:solidFill>
              </a:rPr>
              <a:t>模拟低通到模拟低通</a:t>
            </a:r>
            <a:r>
              <a:rPr lang="zh-CN" altLang="en-US" sz="2400" b="1" dirty="0"/>
              <a:t>的频率变换 </a:t>
            </a:r>
          </a:p>
        </p:txBody>
      </p:sp>
      <p:pic>
        <p:nvPicPr>
          <p:cNvPr id="1026" name="Picture 2" descr="E:\DSP程佩青课件\064937-01 数字信号处理教程（第四版）(经典版) 40571-9\CTP\TU\7t13a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1285860"/>
            <a:ext cx="5500726" cy="43367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252691"/>
            <a:ext cx="764824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/>
              <a:t>二、从</a:t>
            </a:r>
            <a:r>
              <a:rPr lang="zh-CN" altLang="en-US" sz="2400" b="1" dirty="0">
                <a:solidFill>
                  <a:srgbClr val="0033CC"/>
                </a:solidFill>
              </a:rPr>
              <a:t>归一化模拟低通滤波器到模拟高通滤波器</a:t>
            </a:r>
            <a:r>
              <a:rPr lang="zh-CN" altLang="en-US" sz="2400" b="1" dirty="0"/>
              <a:t>的变换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042988" y="967071"/>
            <a:ext cx="480131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/>
              <a:t>从归一化低通到高通的变换关系式</a:t>
            </a:r>
          </a:p>
        </p:txBody>
      </p:sp>
      <p:pic>
        <p:nvPicPr>
          <p:cNvPr id="4" name="Picture 6" descr="image0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8888" y="1844675"/>
            <a:ext cx="854075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image0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0" y="2924175"/>
            <a:ext cx="1193800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787732" y="5896293"/>
            <a:ext cx="457048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33CC"/>
                </a:solidFill>
              </a:rPr>
              <a:t>模拟低通到模拟高通的频率变换 </a:t>
            </a:r>
          </a:p>
        </p:txBody>
      </p:sp>
      <p:pic>
        <p:nvPicPr>
          <p:cNvPr id="2050" name="Picture 2" descr="E:\DSP程佩青课件\064937-01 数字信号处理教程（第四版）(经典版) 40571-9\CTP\TU\7t14a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1857363"/>
            <a:ext cx="4429156" cy="34824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395567"/>
            <a:ext cx="764824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/>
              <a:t>三、从归一化模拟低通滤波器到</a:t>
            </a:r>
            <a:r>
              <a:rPr lang="zh-CN" altLang="en-US" sz="2400" b="1" dirty="0">
                <a:solidFill>
                  <a:srgbClr val="9900CC"/>
                </a:solidFill>
              </a:rPr>
              <a:t>模拟带通</a:t>
            </a:r>
            <a:r>
              <a:rPr lang="zh-CN" altLang="en-US" sz="2400" b="1" dirty="0"/>
              <a:t>滤波器的变换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095375" y="1109947"/>
            <a:ext cx="480131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/>
              <a:t>从归一化低通到带通的变换关系为</a:t>
            </a:r>
          </a:p>
        </p:txBody>
      </p:sp>
      <p:pic>
        <p:nvPicPr>
          <p:cNvPr id="4" name="Picture 6" descr="image0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6013" y="2043132"/>
            <a:ext cx="42481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image0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6013" y="3700482"/>
            <a:ext cx="4286250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023938" y="4824723"/>
            <a:ext cx="80021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/>
              <a:t>其中</a:t>
            </a:r>
          </a:p>
        </p:txBody>
      </p:sp>
      <p:pic>
        <p:nvPicPr>
          <p:cNvPr id="7" name="Picture 9" descr="image0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12" y="5500702"/>
            <a:ext cx="1916113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image02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43375" y="5500702"/>
            <a:ext cx="224313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204788"/>
            <a:ext cx="5824030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 </a:t>
            </a:r>
            <a:r>
              <a:rPr lang="en-US" altLang="zh-CN" sz="2400" b="1" i="1" dirty="0" smtClean="0"/>
              <a:t>Ω</a:t>
            </a:r>
            <a:r>
              <a:rPr lang="en-US" altLang="zh-CN" sz="2400" b="1" i="1" baseline="-25000" dirty="0" smtClean="0"/>
              <a:t>p</a:t>
            </a:r>
            <a:r>
              <a:rPr lang="en-US" altLang="zh-CN" sz="2400" b="1" baseline="-25000" dirty="0" smtClean="0"/>
              <a:t>0</a:t>
            </a:r>
            <a:r>
              <a:rPr lang="zh-CN" altLang="en-US" sz="2400" b="1" dirty="0" smtClean="0"/>
              <a:t>是</a:t>
            </a:r>
            <a:r>
              <a:rPr lang="zh-CN" altLang="en-US" sz="2400" b="1" dirty="0"/>
              <a:t>带通滤波器的通带几何中心频率，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 Ω</a:t>
            </a:r>
            <a:r>
              <a:rPr lang="en-US" altLang="zh-CN" sz="2400" b="1" i="1" baseline="-25000" dirty="0" smtClean="0"/>
              <a:t>p</a:t>
            </a:r>
            <a:r>
              <a:rPr lang="en-US" altLang="zh-CN" sz="2400" b="1" baseline="-25000" dirty="0" smtClean="0"/>
              <a:t>2 </a:t>
            </a:r>
            <a:r>
              <a:rPr lang="zh-CN" altLang="en-US" sz="2400" b="1" i="1" dirty="0" smtClean="0"/>
              <a:t>、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Ω</a:t>
            </a:r>
            <a:r>
              <a:rPr lang="en-US" altLang="zh-CN" sz="2400" b="1" i="1" baseline="-25000" dirty="0" smtClean="0"/>
              <a:t>p</a:t>
            </a:r>
            <a:r>
              <a:rPr lang="en-US" altLang="zh-CN" sz="2400" b="1" baseline="-25000" dirty="0" smtClean="0"/>
              <a:t>1</a:t>
            </a:r>
            <a:r>
              <a:rPr lang="zh-CN" altLang="en-US" sz="2400" b="1" dirty="0" smtClean="0"/>
              <a:t>分别</a:t>
            </a:r>
            <a:r>
              <a:rPr lang="zh-CN" altLang="en-US" sz="2400" b="1" dirty="0"/>
              <a:t>为通带上、下截止频率，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</a:t>
            </a:r>
            <a:r>
              <a:rPr lang="en-US" altLang="zh-CN" sz="2400" b="1" i="1" dirty="0"/>
              <a:t>B</a:t>
            </a:r>
            <a:r>
              <a:rPr lang="en-US" altLang="zh-CN" sz="2400" b="1" i="1" baseline="-25000" dirty="0"/>
              <a:t>p</a:t>
            </a:r>
            <a:r>
              <a:rPr lang="zh-CN" altLang="en-US" sz="2400" b="1" dirty="0"/>
              <a:t>是带通滤波器的通带宽度。</a:t>
            </a:r>
          </a:p>
        </p:txBody>
      </p:sp>
      <p:pic>
        <p:nvPicPr>
          <p:cNvPr id="3074" name="Picture 2" descr="E:\DSP程佩青课件\064937-01 数字信号处理教程（第四版）(经典版) 40571-9\CTP\TU\7t15a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496" y="2000240"/>
            <a:ext cx="4821128" cy="3714776"/>
          </a:xfrm>
          <a:prstGeom prst="rect">
            <a:avLst/>
          </a:prstGeom>
          <a:noFill/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57158" y="4995892"/>
            <a:ext cx="5143536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9900CC"/>
                </a:solidFill>
              </a:rPr>
              <a:t>模拟低通</a:t>
            </a:r>
            <a:r>
              <a:rPr lang="zh-CN" altLang="en-US" sz="2400" b="1" dirty="0" smtClean="0">
                <a:solidFill>
                  <a:srgbClr val="9900CC"/>
                </a:solidFill>
              </a:rPr>
              <a:t>到模拟</a:t>
            </a:r>
            <a:r>
              <a:rPr lang="zh-CN" altLang="en-US" sz="2400" b="1" dirty="0">
                <a:solidFill>
                  <a:srgbClr val="9900CC"/>
                </a:solidFill>
              </a:rPr>
              <a:t>带</a:t>
            </a:r>
            <a:r>
              <a:rPr lang="zh-CN" altLang="en-US" sz="2400" b="1" dirty="0" smtClean="0">
                <a:solidFill>
                  <a:srgbClr val="9900CC"/>
                </a:solidFill>
              </a:rPr>
              <a:t>通的</a:t>
            </a:r>
            <a:r>
              <a:rPr lang="zh-CN" altLang="en-US" sz="2400" b="1" dirty="0">
                <a:solidFill>
                  <a:srgbClr val="9900CC"/>
                </a:solidFill>
              </a:rPr>
              <a:t>频率变换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706</TotalTime>
  <Words>436</Words>
  <Application>Microsoft Office PowerPoint</Application>
  <PresentationFormat>全屏显示(4:3)</PresentationFormat>
  <Paragraphs>53</Paragraphs>
  <Slides>15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7" baseType="lpstr">
      <vt:lpstr>Concourse</vt:lpstr>
      <vt:lpstr>Equation</vt:lpstr>
      <vt:lpstr>                                       6.6    模拟频域频带变换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106</cp:revision>
  <dcterms:created xsi:type="dcterms:W3CDTF">2017-07-17T10:44:10Z</dcterms:created>
  <dcterms:modified xsi:type="dcterms:W3CDTF">2017-09-08T03:31:14Z</dcterms:modified>
</cp:coreProperties>
</file>